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0" d="100"/>
          <a:sy n="100" d="100"/>
        </p:scale>
        <p:origin x="-145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6D6E71"/>
                </a:solidFill>
                <a:latin typeface="HelveticaNeueLT W1G 75 Bd"/>
                <a:cs typeface="HelveticaNeueLT W1G 75 B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6D6E71"/>
                </a:solidFill>
                <a:latin typeface="HelveticaNeueLT W1G 75 Bd"/>
                <a:cs typeface="HelveticaNeueLT W1G 75 B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6D6E71"/>
                </a:solidFill>
                <a:latin typeface="HelveticaNeueLT W1G 75 Bd"/>
                <a:cs typeface="HelveticaNeueLT W1G 75 B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2329" y="980064"/>
            <a:ext cx="9428741" cy="817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6D6E71"/>
                </a:solidFill>
                <a:latin typeface="HelveticaNeueLT W1G 75 Bd"/>
                <a:cs typeface="HelveticaNeueLT W1G 75 B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1416304"/>
            <a:ext cx="9804400" cy="218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254125" y="2800350"/>
            <a:ext cx="6940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4" descr="C:\Users\1\Desktop\Вкус Кофе\Презентации\logo_LaSpazial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345079"/>
            <a:ext cx="6705600" cy="13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daon.asia/wp-content/uploads/2013/05/la-spaziale-s2-ek-2-grou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1952625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0900" y="123825"/>
            <a:ext cx="8026400" cy="276999"/>
          </a:xfrm>
        </p:spPr>
        <p:txBody>
          <a:bodyPr/>
          <a:lstStyle/>
          <a:p>
            <a:r>
              <a:rPr lang="ru-RU" dirty="0" smtClean="0"/>
              <a:t>Специальная запатентованная  система  подогрева воды в бойлере	 </a:t>
            </a:r>
            <a:endParaRPr lang="ru-RU" dirty="0"/>
          </a:p>
        </p:txBody>
      </p:sp>
      <p:pic>
        <p:nvPicPr>
          <p:cNvPr id="2050" name="Picture 2" descr="http://www.coffemobil.com.ua/wp-content/uploads/2016/02/La-Spaziale-heat-exchange-large2-1024x6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225"/>
            <a:ext cx="10693400" cy="672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62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w7qk62igx88cyk051m2ttmz-wpengine.netdna-ssl.com/wp-content/uploads/2016/03/p-2732-S2-1-gruppo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809625"/>
            <a:ext cx="4038600" cy="337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2 quo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24" y="1952625"/>
            <a:ext cx="41433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430043"/>
              </p:ext>
            </p:extLst>
          </p:nvPr>
        </p:nvGraphicFramePr>
        <p:xfrm>
          <a:off x="165100" y="3935551"/>
          <a:ext cx="9804401" cy="856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9939"/>
                <a:gridCol w="1718546"/>
                <a:gridCol w="1486832"/>
                <a:gridCol w="1679927"/>
                <a:gridCol w="2223006"/>
                <a:gridCol w="1296151"/>
              </a:tblGrid>
              <a:tr h="4709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Кол-во групп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Объем бойлера  л.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Напряжение </a:t>
                      </a:r>
                      <a:r>
                        <a:rPr lang="ru-RU" sz="1500" u="none" strike="noStrike" dirty="0" smtClean="0">
                          <a:effectLst/>
                        </a:rPr>
                        <a:t> </a:t>
                      </a:r>
                      <a:r>
                        <a:rPr lang="ru-RU" sz="1500" u="none" strike="noStrike" dirty="0">
                          <a:effectLst/>
                        </a:rPr>
                        <a:t>В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Мощность  </a:t>
                      </a:r>
                      <a:r>
                        <a:rPr lang="ru-RU" sz="1500" u="none" strike="noStrike" dirty="0" smtClean="0">
                          <a:effectLst/>
                        </a:rPr>
                        <a:t>Вт</a:t>
                      </a:r>
                      <a:r>
                        <a:rPr lang="ru-RU" sz="1500" u="none" strike="noStrike" dirty="0">
                          <a:effectLst/>
                        </a:rPr>
                        <a:t>.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Габариты                 </a:t>
                      </a:r>
                      <a:r>
                        <a:rPr lang="en-US" sz="1500" u="none" strike="noStrike" dirty="0" smtClean="0">
                          <a:effectLst/>
                        </a:rPr>
                        <a:t>                      </a:t>
                      </a:r>
                      <a:r>
                        <a:rPr lang="ru-RU" sz="1500" u="none" strike="noStrike" dirty="0" smtClean="0">
                          <a:effectLst/>
                        </a:rPr>
                        <a:t>    </a:t>
                      </a:r>
                      <a:r>
                        <a:rPr lang="ru-RU" sz="1500" u="none" strike="noStrike" dirty="0">
                          <a:effectLst/>
                        </a:rPr>
                        <a:t>мм (Ш×Г×В)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Вес                кг 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</a:tr>
              <a:tr h="3858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1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220/240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2200/3000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460×530×520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42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45" marR="7245" marT="7245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059025"/>
              </p:ext>
            </p:extLst>
          </p:nvPr>
        </p:nvGraphicFramePr>
        <p:xfrm>
          <a:off x="393700" y="4924425"/>
          <a:ext cx="9804400" cy="869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4400"/>
              </a:tblGrid>
              <a:tr h="869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Стандартная комплектация: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кран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подачи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пара(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капучинатор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кран  горячей воды,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холдера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двойных и 1 одинарный), манометр давления в бойлере и в помпе, 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запотентованная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система парового подогрева, дополнительный комплект сеток для группы, ключ для группы,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фильтро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извлекатель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щетка для чистки групп, слепой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портофильтр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промывки группы.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Цвета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нержавеющая сталь.</a:t>
                      </a:r>
                      <a:endParaRPr lang="ru-RU" sz="1400" b="1" i="0" u="none" strike="noStrike" dirty="0">
                        <a:solidFill>
                          <a:srgbClr val="F2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9" marR="5399" marT="5399" marB="0" anchor="ctr"/>
                </a:tc>
              </a:tr>
            </a:tbl>
          </a:graphicData>
        </a:graphic>
      </p:graphicFrame>
      <p:sp>
        <p:nvSpPr>
          <p:cNvPr id="6" name="Текст 2"/>
          <p:cNvSpPr>
            <a:spLocks noGrp="1"/>
          </p:cNvSpPr>
          <p:nvPr>
            <p:ph type="body" idx="1"/>
          </p:nvPr>
        </p:nvSpPr>
        <p:spPr>
          <a:xfrm>
            <a:off x="850900" y="123825"/>
            <a:ext cx="8026400" cy="276999"/>
          </a:xfrm>
        </p:spPr>
        <p:txBody>
          <a:bodyPr/>
          <a:lstStyle/>
          <a:p>
            <a:pPr algn="ctr"/>
            <a:r>
              <a:rPr lang="ru-RU" b="1" dirty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paziale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2 1gr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919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" y="400050"/>
            <a:ext cx="4203866" cy="2514600"/>
          </a:xfrm>
          <a:prstGeom prst="rect">
            <a:avLst/>
          </a:prstGeom>
        </p:spPr>
      </p:pic>
      <p:pic>
        <p:nvPicPr>
          <p:cNvPr id="3074" name="Picture 2" descr="S2 EK TA 2grup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52425"/>
            <a:ext cx="5033963" cy="282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679657"/>
              </p:ext>
            </p:extLst>
          </p:nvPr>
        </p:nvGraphicFramePr>
        <p:xfrm>
          <a:off x="241300" y="2994024"/>
          <a:ext cx="9804400" cy="495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3247"/>
                <a:gridCol w="1269210"/>
                <a:gridCol w="1721796"/>
                <a:gridCol w="1711957"/>
                <a:gridCol w="2265392"/>
                <a:gridCol w="1202798"/>
              </a:tblGrid>
              <a:tr h="479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Количество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Групп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Объем бойлера  л.</a:t>
                      </a:r>
                      <a:endParaRPr lang="ru-RU" sz="16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Напряжение в Вольт.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Мощность Вт.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Габариты мм (Ш×Г×В)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Вес кг (</a:t>
                      </a:r>
                      <a:r>
                        <a:rPr lang="en-US" sz="1600" u="none" strike="noStrike" dirty="0">
                          <a:effectLst/>
                        </a:rPr>
                        <a:t>Net/Gross)</a:t>
                      </a:r>
                      <a:endParaRPr lang="en-US" sz="16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81503"/>
              </p:ext>
            </p:extLst>
          </p:nvPr>
        </p:nvGraphicFramePr>
        <p:xfrm>
          <a:off x="241300" y="3476625"/>
          <a:ext cx="9804400" cy="862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3247"/>
                <a:gridCol w="1269210"/>
                <a:gridCol w="1721796"/>
                <a:gridCol w="1711957"/>
                <a:gridCol w="2265392"/>
                <a:gridCol w="1202798"/>
              </a:tblGrid>
              <a:tr h="469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220/240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3600</a:t>
                      </a:r>
                      <a:endParaRPr lang="ru-RU" sz="1600" b="1" i="0" u="none" strike="noStrike">
                        <a:solidFill>
                          <a:srgbClr val="3A3838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700×530×520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</a:tr>
              <a:tr h="3932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      2 TA</a:t>
                      </a:r>
                      <a:endParaRPr lang="en-US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10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220/240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3600</a:t>
                      </a:r>
                      <a:endParaRPr lang="ru-RU" sz="1600" b="1" i="0" u="none" strike="noStrike">
                        <a:solidFill>
                          <a:srgbClr val="3A3838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700X530X600</a:t>
                      </a:r>
                      <a:endParaRPr lang="en-US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65</a:t>
                      </a:r>
                      <a:endParaRPr lang="ru-RU" sz="16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59608"/>
              </p:ext>
            </p:extLst>
          </p:nvPr>
        </p:nvGraphicFramePr>
        <p:xfrm>
          <a:off x="393700" y="4772025"/>
          <a:ext cx="9804400" cy="1097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4400"/>
              </a:tblGrid>
              <a:tr h="10978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Стандартная комплектация: 2 крана подачи пара(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капучинаторы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1 кран  горячей воды, 3и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холдера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 двойных и 1 одинарный), манометр давления в бойлере и в помпе, 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запотентованная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система парового подогрева, дополнительный комплект сеток для группы, ключ для группы,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фильтро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извлекатель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щетка для чистки групп, слепой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портофильтр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промывки группы.                                                                                                                                        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away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Кофемашина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высокой группой 16 см.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Цвета: нержавеющая сталь.</a:t>
                      </a:r>
                      <a:endParaRPr lang="ru-RU" sz="1400" b="1" i="0" u="none" strike="noStrike" dirty="0">
                        <a:solidFill>
                          <a:srgbClr val="F2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9" marR="5399" marT="5399" marB="0" anchor="ctr"/>
                </a:tc>
              </a:tr>
            </a:tbl>
          </a:graphicData>
        </a:graphic>
      </p:graphicFrame>
      <p:pic>
        <p:nvPicPr>
          <p:cNvPr id="3076" name="Picture 4" descr="S2 quo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5762625"/>
            <a:ext cx="41433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Текст 2"/>
          <p:cNvSpPr>
            <a:spLocks noGrp="1"/>
          </p:cNvSpPr>
          <p:nvPr>
            <p:ph type="body" idx="1"/>
          </p:nvPr>
        </p:nvSpPr>
        <p:spPr>
          <a:xfrm>
            <a:off x="850900" y="123825"/>
            <a:ext cx="8026400" cy="276999"/>
          </a:xfrm>
        </p:spPr>
        <p:txBody>
          <a:bodyPr/>
          <a:lstStyle/>
          <a:p>
            <a:pPr algn="ctr"/>
            <a:r>
              <a:rPr lang="ru-RU" b="1" dirty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paziale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S2 2gr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Spaziale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S2 Take away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4441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arin.kh.ua/content/shop/products/403/S2_EK_TA_3gruppi%20La%20Spaziale-list-458x343-88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276225"/>
            <a:ext cx="3886200" cy="291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2 quo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5534025"/>
            <a:ext cx="41433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2 EK 3grupp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207596"/>
            <a:ext cx="4038600" cy="302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25580"/>
              </p:ext>
            </p:extLst>
          </p:nvPr>
        </p:nvGraphicFramePr>
        <p:xfrm>
          <a:off x="241300" y="2638425"/>
          <a:ext cx="9804400" cy="1281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3247"/>
                <a:gridCol w="1269210"/>
                <a:gridCol w="1721796"/>
                <a:gridCol w="1711957"/>
                <a:gridCol w="2265392"/>
                <a:gridCol w="1202798"/>
              </a:tblGrid>
              <a:tr h="479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количество Групп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Объем бойлера  л.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Напряжение в Вольт.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Мощность Вт.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Габариты мм (Ш×Г×В)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Вес кг (</a:t>
                      </a:r>
                      <a:r>
                        <a:rPr lang="en-US" sz="1600" u="none" strike="noStrike">
                          <a:effectLst/>
                        </a:rPr>
                        <a:t>Net/Gross)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</a:tr>
              <a:tr h="3932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15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220/240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4300/6300</a:t>
                      </a:r>
                      <a:endParaRPr lang="ru-RU" sz="1600" b="1" i="0" u="none" strike="noStrike">
                        <a:solidFill>
                          <a:srgbClr val="3A3838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930×530×520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82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</a:tr>
              <a:tr h="3932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      3 TA</a:t>
                      </a:r>
                      <a:endParaRPr lang="en-US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15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220/240</a:t>
                      </a:r>
                      <a:endParaRPr lang="ru-RU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4300/6300</a:t>
                      </a:r>
                      <a:endParaRPr lang="ru-RU" sz="1600" b="1" i="0" u="none" strike="noStrike">
                        <a:solidFill>
                          <a:srgbClr val="3A3838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930x530x600</a:t>
                      </a:r>
                      <a:endParaRPr lang="en-US" sz="16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82</a:t>
                      </a:r>
                      <a:endParaRPr lang="ru-RU" sz="16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7383" marR="7383" marT="7383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13904"/>
              </p:ext>
            </p:extLst>
          </p:nvPr>
        </p:nvGraphicFramePr>
        <p:xfrm>
          <a:off x="393700" y="4314825"/>
          <a:ext cx="9804400" cy="1072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4400"/>
              </a:tblGrid>
              <a:tr h="869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Стандартная комплектация: 2 крана подачи пара(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капучинаторы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1 кран  горячей воды, 3и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холдера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 двойных и 1 одинарный), манометр давления в бойлере и в помпе, 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запотентованная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система парового подогрева, дополнительный комплект сеток для группы, ключ для группы,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фильтро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извлекатель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щетка для чистки групп, слепой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портофильтр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промывки группы.                                                                                                                          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away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Кофемашина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высокой группой 16 см.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Цвета: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нержавеющая сталь.</a:t>
                      </a:r>
                      <a:endParaRPr lang="ru-RU" sz="1400" b="1" i="0" u="none" strike="noStrike" dirty="0">
                        <a:solidFill>
                          <a:srgbClr val="F2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9" marR="5399" marT="5399" marB="0" anchor="ctr"/>
                </a:tc>
              </a:tr>
            </a:tbl>
          </a:graphicData>
        </a:graphic>
      </p:graphicFrame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850900" y="123825"/>
            <a:ext cx="8026400" cy="276999"/>
          </a:xfrm>
        </p:spPr>
        <p:txBody>
          <a:bodyPr/>
          <a:lstStyle/>
          <a:p>
            <a:pPr algn="ctr"/>
            <a:r>
              <a:rPr lang="ru-RU" b="1" dirty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paziale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S3 2gr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Spaziale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S3 Take away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09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345</Words>
  <Application>Microsoft Office PowerPoint</Application>
  <PresentationFormat>Произвольный</PresentationFormat>
  <Paragraphs>56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Чукова Наталья</dc:creator>
  <cp:lastModifiedBy>1</cp:lastModifiedBy>
  <cp:revision>41</cp:revision>
  <dcterms:created xsi:type="dcterms:W3CDTF">2017-06-09T15:30:00Z</dcterms:created>
  <dcterms:modified xsi:type="dcterms:W3CDTF">2017-12-12T07:58:14Z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2017-06-09T00:00:00Z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2017-06-09T00:00:00Z</vt:filetime>
  </property>
</Properties>
</file>